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4" r:id="rId4"/>
    <p:sldId id="265" r:id="rId5"/>
    <p:sldId id="269" r:id="rId6"/>
    <p:sldId id="261" r:id="rId7"/>
    <p:sldId id="267" r:id="rId8"/>
    <p:sldId id="263" r:id="rId9"/>
    <p:sldId id="276" r:id="rId10"/>
    <p:sldId id="258" r:id="rId11"/>
    <p:sldId id="278" r:id="rId12"/>
    <p:sldId id="270" r:id="rId13"/>
    <p:sldId id="268" r:id="rId14"/>
    <p:sldId id="277" r:id="rId15"/>
    <p:sldId id="259" r:id="rId16"/>
    <p:sldId id="272" r:id="rId17"/>
    <p:sldId id="273" r:id="rId18"/>
    <p:sldId id="275" r:id="rId19"/>
    <p:sldId id="274" r:id="rId20"/>
    <p:sldId id="262" r:id="rId21"/>
    <p:sldId id="271" r:id="rId22"/>
    <p:sldId id="279" r:id="rId23"/>
    <p:sldId id="287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07" autoAdjust="0"/>
  </p:normalViewPr>
  <p:slideViewPr>
    <p:cSldViewPr snapToGrid="0" snapToObjects="1">
      <p:cViewPr varScale="1">
        <p:scale>
          <a:sx n="83" d="100"/>
          <a:sy n="83" d="100"/>
        </p:scale>
        <p:origin x="-1040" y="-10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C4733-6328-8449-8238-0758EB11E41B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6E17-5F46-6042-B117-174C2B3F3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6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C6E17-5F46-6042-B117-174C2B3F3A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7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C6E17-5F46-6042-B117-174C2B3F3A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4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1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9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7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7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8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4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0B76-7E6F-9D49-89FC-96AA46D08E78}" type="datetimeFigureOut">
              <a:rPr lang="ru-RU" smtClean="0"/>
              <a:t>21.04.20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2133-D5E3-E145-8B9A-380694540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476" y="1935913"/>
            <a:ext cx="9298480" cy="318535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Нет зарегистрированных препаратов;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Подбор осуществляется исходя из этиологии возбудителя;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 баковых смесях используем инсектициды , фунгициды , регуляторы роста и удобрения для внекорневой подкормки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5" y="652483"/>
            <a:ext cx="8520821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559194"/>
                </a:solidFill>
              </a:rPr>
              <a:t>СИСТЕМА ЗАЩИТЫ ТРАВЯНИСТЫХ МНОГОЛЕТНИКОВ</a:t>
            </a:r>
            <a:endParaRPr lang="ru-RU" sz="28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ptoria2рудбеки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8782"/>
          <a:stretch>
            <a:fillRect/>
          </a:stretch>
        </p:blipFill>
        <p:spPr>
          <a:xfrm>
            <a:off x="515476" y="1384834"/>
            <a:ext cx="4052674" cy="3369032"/>
          </a:xfrm>
        </p:spPr>
      </p:pic>
      <p:pic>
        <p:nvPicPr>
          <p:cNvPr id="6" name="Изображение 5" descr="Septoria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70" y="2375678"/>
            <a:ext cx="3795588" cy="324319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859386" y="652483"/>
            <a:ext cx="6343608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СЕПТОРИОЗ, ИЛИ БЕЛАЯ ПЯТНИСТОСТЬ ФЛОКСОВ, ХРИЗАНТЕМ 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моз-флокса-300x2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3172"/>
          <a:stretch>
            <a:fillRect/>
          </a:stretch>
        </p:blipFill>
        <p:spPr>
          <a:xfrm>
            <a:off x="2708735" y="1384834"/>
            <a:ext cx="6644910" cy="414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6" y="652483"/>
            <a:ext cx="6343608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ФОМОЗ ФЛОКСОВ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8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eony_sp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" b="8565"/>
          <a:stretch>
            <a:fillRect/>
          </a:stretch>
        </p:blipFill>
        <p:spPr>
          <a:xfrm>
            <a:off x="609601" y="1482214"/>
            <a:ext cx="10037067" cy="41400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6" y="652483"/>
            <a:ext cx="6343608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КЛАДОСПОРИОЗ ПИОНОВ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6" b="32506"/>
          <a:stretch>
            <a:fillRect/>
          </a:stretch>
        </p:blipFill>
        <p:spPr>
          <a:xfrm>
            <a:off x="609601" y="1441369"/>
            <a:ext cx="10037067" cy="414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6" y="652483"/>
            <a:ext cx="6343608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КЛАДОСПОРИОЗ ХОСТЫ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154492"/>
            <a:ext cx="9625781" cy="3335593"/>
          </a:xfrm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Сбор растительных остатков;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Осторожное использование азотных удобрений;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Низкая осенняя обрезка;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Обработка препаратами меди (</a:t>
            </a:r>
            <a:r>
              <a:rPr lang="ru-RU" sz="2800" dirty="0" err="1" smtClean="0"/>
              <a:t>бордоская</a:t>
            </a:r>
            <a:r>
              <a:rPr lang="ru-RU" sz="2800" dirty="0" smtClean="0"/>
              <a:t> жидкость , ХОМ, </a:t>
            </a:r>
            <a:r>
              <a:rPr lang="ru-RU" sz="2800" dirty="0" err="1" smtClean="0"/>
              <a:t>Абига</a:t>
            </a:r>
            <a:r>
              <a:rPr lang="ru-RU" sz="2800" dirty="0" smtClean="0"/>
              <a:t>-Пик ), Скор, </a:t>
            </a:r>
            <a:r>
              <a:rPr lang="ru-RU" sz="2800" dirty="0" err="1" smtClean="0"/>
              <a:t>Фундазол</a:t>
            </a:r>
            <a:r>
              <a:rPr lang="ru-RU" sz="2800" dirty="0" smtClean="0"/>
              <a:t>, </a:t>
            </a:r>
            <a:r>
              <a:rPr lang="ru-RU" sz="2800" dirty="0" err="1" smtClean="0"/>
              <a:t>Строби</a:t>
            </a:r>
            <a:r>
              <a:rPr lang="ru-RU" sz="2800" dirty="0" smtClean="0"/>
              <a:t>, Зато. </a:t>
            </a:r>
            <a:endParaRPr lang="ru-RU" sz="2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6" y="740973"/>
            <a:ext cx="6343608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МЕРЫ БОРЬБЫ С РАЗЛИЧНЫМИ ВИДАМИ ПЯТНИСТОСТЕЙ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074606"/>
            <a:ext cx="9124334" cy="3402629"/>
          </a:xfrm>
        </p:spPr>
        <p:txBody>
          <a:bodyPr>
            <a:normAutofit/>
          </a:bodyPr>
          <a:lstStyle/>
          <a:p>
            <a:pPr marL="541338" indent="-541338">
              <a:buFont typeface="Wingdings" panose="05000000000000000000" pitchFamily="2" charset="2"/>
              <a:buChar char="v"/>
            </a:pPr>
            <a:r>
              <a:rPr lang="ru-RU" sz="2800" dirty="0" smtClean="0"/>
              <a:t>ФЛОКСЫ-желтуха (переносчик </a:t>
            </a:r>
            <a:r>
              <a:rPr lang="ru-RU" sz="2800" dirty="0" err="1" smtClean="0"/>
              <a:t>цикадки</a:t>
            </a:r>
            <a:r>
              <a:rPr lang="ru-RU" sz="2800" dirty="0" smtClean="0"/>
              <a:t>), курчавость, </a:t>
            </a:r>
            <a:r>
              <a:rPr lang="ru-RU" sz="2800" dirty="0" err="1" smtClean="0"/>
              <a:t>пестролепестность</a:t>
            </a:r>
            <a:r>
              <a:rPr lang="ru-RU" sz="2800" dirty="0" smtClean="0"/>
              <a:t> (нематоды), </a:t>
            </a:r>
            <a:r>
              <a:rPr lang="ru-RU" sz="2800" dirty="0" err="1" smtClean="0"/>
              <a:t>погремковость</a:t>
            </a:r>
            <a:r>
              <a:rPr lang="ru-RU" sz="2800" dirty="0" smtClean="0"/>
              <a:t>(нематоды);</a:t>
            </a:r>
          </a:p>
          <a:p>
            <a:pPr marL="541338" indent="-541338">
              <a:buFont typeface="Wingdings" panose="05000000000000000000" pitchFamily="2" charset="2"/>
              <a:buChar char="v"/>
            </a:pPr>
            <a:r>
              <a:rPr lang="ru-RU" sz="2800" dirty="0" smtClean="0"/>
              <a:t>ПИОНЫ-кольцевая пятнистость;</a:t>
            </a:r>
          </a:p>
          <a:p>
            <a:pPr marL="541338" indent="-541338">
              <a:buFont typeface="Wingdings" panose="05000000000000000000" pitchFamily="2" charset="2"/>
              <a:buChar char="v"/>
            </a:pPr>
            <a:r>
              <a:rPr lang="ru-RU" sz="2800" dirty="0" smtClean="0"/>
              <a:t>ХРИЗАНТЕМЫ-крапчатость жилок (тля).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ВИРУСНЫЕ И ФИТОПЛАЗМЕННЫЕ ЗАБОЛЕВАНИЯ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4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olezni-floksov-lechenie-i-foto-boleznej-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r="6569" b="20620"/>
          <a:stretch/>
        </p:blipFill>
        <p:spPr>
          <a:xfrm>
            <a:off x="1715729" y="1712607"/>
            <a:ext cx="8229600" cy="3717417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ПЕСТРОЛЕПЕСТНОСТЬ ФЛОКСОВ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_im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b="11610"/>
          <a:stretch>
            <a:fillRect/>
          </a:stretch>
        </p:blipFill>
        <p:spPr>
          <a:xfrm>
            <a:off x="609601" y="1483157"/>
            <a:ext cx="10037067" cy="414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КУРЧАВОСТЬ ФЛОКСОВ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2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_5645_3_1346047518_big_rsz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b="1788"/>
          <a:stretch>
            <a:fillRect/>
          </a:stretch>
        </p:blipFill>
        <p:spPr>
          <a:xfrm>
            <a:off x="609601" y="1462549"/>
            <a:ext cx="10037067" cy="414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ВИРУС КОЛЬЦЕВОЙ МОЗАИКИ ПИОНА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150809"/>
            <a:ext cx="8396748" cy="2254044"/>
          </a:xfrm>
        </p:spPr>
        <p:txBody>
          <a:bodyPr>
            <a:normAutofit lnSpcReduction="10000"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Использование здорового посадочного материала;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Уничтожение сорняков;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Уничтожение насекомых-переносчиков инфекции (особенно тлей, </a:t>
            </a:r>
            <a:r>
              <a:rPr lang="ru-RU" sz="2800" dirty="0" err="1" smtClean="0"/>
              <a:t>цикадок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трипсов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МЕРЫ ЗАЩИТЫ ОТ ВИРОЗОВ И ФИТОПЛАЗМОЗОВ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8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780" y="1699788"/>
            <a:ext cx="10045095" cy="390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1. Поражения </a:t>
            </a:r>
            <a:r>
              <a:rPr lang="ru-RU" sz="2400" b="1" dirty="0"/>
              <a:t>грибами из отдела </a:t>
            </a:r>
            <a:r>
              <a:rPr lang="ru-RU" sz="2400" b="1" dirty="0" err="1"/>
              <a:t>Дейтеромицеты</a:t>
            </a: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Серая </a:t>
            </a:r>
            <a:r>
              <a:rPr lang="ru-RU" sz="2400" dirty="0"/>
              <a:t>гниль</a:t>
            </a:r>
            <a:r>
              <a:rPr lang="ru-RU" sz="2400" dirty="0" smtClean="0"/>
              <a:t>, снежная </a:t>
            </a:r>
            <a:r>
              <a:rPr lang="ru-RU" sz="2400" dirty="0"/>
              <a:t>плесень</a:t>
            </a:r>
            <a:r>
              <a:rPr lang="ru-RU" sz="2400" dirty="0" smtClean="0"/>
              <a:t>, фузариоз, </a:t>
            </a:r>
            <a:r>
              <a:rPr lang="ru-RU" sz="2400" dirty="0" err="1" smtClean="0"/>
              <a:t>вертициллезное</a:t>
            </a:r>
            <a:r>
              <a:rPr lang="ru-RU" sz="2400" dirty="0" smtClean="0"/>
              <a:t> увядание;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Различные </a:t>
            </a:r>
            <a:r>
              <a:rPr lang="ru-RU" sz="2400" dirty="0" smtClean="0"/>
              <a:t>пятнистости- </a:t>
            </a:r>
            <a:r>
              <a:rPr lang="ru-RU" sz="2400" dirty="0" err="1" smtClean="0"/>
              <a:t>аскохитоз</a:t>
            </a:r>
            <a:r>
              <a:rPr lang="ru-RU" sz="2400" dirty="0" smtClean="0"/>
              <a:t>, </a:t>
            </a:r>
            <a:r>
              <a:rPr lang="ru-RU" sz="2400" dirty="0" err="1" smtClean="0"/>
              <a:t>кладоспориоз</a:t>
            </a:r>
            <a:r>
              <a:rPr lang="ru-RU" sz="2400" dirty="0" smtClean="0"/>
              <a:t>, </a:t>
            </a:r>
            <a:r>
              <a:rPr lang="ru-RU" sz="2400" dirty="0" err="1" smtClean="0"/>
              <a:t>филлостикоз</a:t>
            </a:r>
            <a:r>
              <a:rPr lang="ru-RU" sz="2400" dirty="0" smtClean="0"/>
              <a:t>, септориоз, </a:t>
            </a:r>
            <a:r>
              <a:rPr lang="ru-RU" sz="2400" dirty="0" err="1" smtClean="0"/>
              <a:t>фомоз</a:t>
            </a:r>
            <a:r>
              <a:rPr lang="ru-RU" sz="2400" dirty="0" smtClean="0"/>
              <a:t>, </a:t>
            </a:r>
            <a:r>
              <a:rPr lang="ru-RU" sz="2400" dirty="0" err="1" smtClean="0"/>
              <a:t>альтернариоз</a:t>
            </a:r>
            <a:r>
              <a:rPr lang="ru-RU" sz="2400" dirty="0"/>
              <a:t>.</a:t>
            </a:r>
          </a:p>
          <a:p>
            <a:pPr marL="0" indent="0">
              <a:buNone/>
              <a:tabLst>
                <a:tab pos="180975" algn="l"/>
                <a:tab pos="361950" algn="l"/>
              </a:tabLst>
            </a:pPr>
            <a:r>
              <a:rPr lang="ru-RU" sz="2400" b="1" dirty="0" smtClean="0"/>
              <a:t>2. Поражения </a:t>
            </a:r>
            <a:r>
              <a:rPr lang="ru-RU" sz="2400" b="1" dirty="0"/>
              <a:t>грибами из отдела Аскомицеты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Мучнистая роса</a:t>
            </a:r>
          </a:p>
          <a:p>
            <a:pPr marL="0" indent="0">
              <a:buNone/>
            </a:pPr>
            <a:r>
              <a:rPr lang="ru-RU" sz="2400" b="1" dirty="0" smtClean="0"/>
              <a:t>3. Поражения </a:t>
            </a:r>
            <a:r>
              <a:rPr lang="ru-RU" sz="2400" b="1" dirty="0"/>
              <a:t>грибами из отдела Базидиомицеты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Ржавчина</a:t>
            </a:r>
          </a:p>
          <a:p>
            <a:pPr marL="0" indent="0">
              <a:buNone/>
            </a:pPr>
            <a:r>
              <a:rPr lang="ru-RU" sz="2400" b="1" dirty="0" smtClean="0"/>
              <a:t>4. Вирусные </a:t>
            </a:r>
            <a:r>
              <a:rPr lang="ru-RU" sz="2400" b="1" dirty="0"/>
              <a:t>и </a:t>
            </a:r>
            <a:r>
              <a:rPr lang="ru-RU" sz="2400" b="1" dirty="0" err="1"/>
              <a:t>фитоплазменные</a:t>
            </a:r>
            <a:r>
              <a:rPr lang="ru-RU" sz="2400" b="1" dirty="0"/>
              <a:t> </a:t>
            </a:r>
            <a:r>
              <a:rPr lang="ru-RU" sz="2400" b="1" dirty="0" smtClean="0"/>
              <a:t>болезни</a:t>
            </a:r>
            <a:endParaRPr lang="ru-RU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6" y="752071"/>
            <a:ext cx="7986666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ОСНОВНЫЕ ЗАБОЛЕВАНИЯ ТРАВЯНИСТЫХ МНОГОЛЕТНИКОВ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sadovuye-slizni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72" y="1852340"/>
            <a:ext cx="3469113" cy="3880569"/>
          </a:xfrm>
          <a:prstGeom prst="rect">
            <a:avLst/>
          </a:prstGeom>
        </p:spPr>
      </p:pic>
      <p:pic>
        <p:nvPicPr>
          <p:cNvPr id="9" name="Содержимое 8" descr="0_8dea9_b758f300_XXL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r="22532" b="8713"/>
          <a:stretch/>
        </p:blipFill>
        <p:spPr>
          <a:xfrm>
            <a:off x="739877" y="1384834"/>
            <a:ext cx="3554794" cy="41400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ПОРАЖЕНИЕ СЛИЗНЯМИ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7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031591"/>
            <a:ext cx="8770374" cy="2794818"/>
          </a:xfrm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В настоящее время единственный </a:t>
            </a:r>
            <a:r>
              <a:rPr lang="ru-RU" sz="2800" dirty="0" err="1" smtClean="0"/>
              <a:t>моллюскоцид-метальдегид</a:t>
            </a:r>
            <a:r>
              <a:rPr lang="ru-RU" sz="2800" dirty="0" smtClean="0"/>
              <a:t> (препараты Гроза, </a:t>
            </a:r>
            <a:r>
              <a:rPr lang="ru-RU" sz="2800" dirty="0" err="1" smtClean="0"/>
              <a:t>Слизнеед</a:t>
            </a:r>
            <a:r>
              <a:rPr lang="ru-RU" sz="2800" dirty="0" smtClean="0"/>
              <a:t>) из расчета 30-40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</a:t>
            </a:r>
            <a:r>
              <a:rPr lang="ru-RU" sz="2800" dirty="0"/>
              <a:t>;</a:t>
            </a:r>
            <a:endParaRPr lang="ru-RU" sz="2800" dirty="0" smtClean="0"/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Сбор </a:t>
            </a:r>
            <a:r>
              <a:rPr lang="ru-RU" sz="2800" dirty="0" err="1" smtClean="0"/>
              <a:t>вручную;ямки</a:t>
            </a:r>
            <a:r>
              <a:rPr lang="ru-RU" sz="2800" dirty="0" smtClean="0"/>
              <a:t> с влажными опилками.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Древесная зола, суперфосфат и другие.</a:t>
            </a:r>
            <a:endParaRPr lang="ru-RU" sz="2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МЕРЫ БОРЬБЫ СО СЛИЗНЯМИ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0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935" y="1545713"/>
            <a:ext cx="9620865" cy="4039010"/>
          </a:xfrm>
        </p:spPr>
        <p:txBody>
          <a:bodyPr>
            <a:normAutofit fontScale="92500"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/>
              <a:t>АПРЕЛЬ </a:t>
            </a:r>
            <a:r>
              <a:rPr lang="ru-RU" sz="2800" dirty="0" smtClean="0"/>
              <a:t>– пролив </a:t>
            </a:r>
            <a:r>
              <a:rPr lang="ru-RU" sz="2800" dirty="0"/>
              <a:t>почвы </a:t>
            </a:r>
            <a:r>
              <a:rPr lang="ru-RU" sz="2800" dirty="0" smtClean="0"/>
              <a:t>фунгицидами с </a:t>
            </a:r>
            <a:r>
              <a:rPr lang="ru-RU" sz="2800" dirty="0"/>
              <a:t>целью профилактики корневых </a:t>
            </a:r>
            <a:r>
              <a:rPr lang="ru-RU" sz="2800" dirty="0" err="1" smtClean="0"/>
              <a:t>гнилей</a:t>
            </a:r>
            <a:r>
              <a:rPr lang="ru-RU" sz="2800" dirty="0" smtClean="0"/>
              <a:t>; </a:t>
            </a:r>
            <a:r>
              <a:rPr lang="ru-RU" sz="2800" dirty="0" err="1" smtClean="0"/>
              <a:t>фундазол,карбендазим</a:t>
            </a:r>
            <a:r>
              <a:rPr lang="ru-RU" sz="2800" dirty="0" smtClean="0"/>
              <a:t> и </a:t>
            </a:r>
            <a:r>
              <a:rPr lang="ru-RU" sz="2800" dirty="0" err="1" smtClean="0"/>
              <a:t>силиплант</a:t>
            </a:r>
            <a:r>
              <a:rPr lang="ru-RU" sz="2800" dirty="0" smtClean="0"/>
              <a:t> (регулятор роста с функцией фунгицида);</a:t>
            </a:r>
            <a:endParaRPr lang="ru-RU" sz="2800" dirty="0"/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МАЙ - Би-58 </a:t>
            </a:r>
            <a:r>
              <a:rPr lang="ru-RU" sz="2800" dirty="0"/>
              <a:t>(20 </a:t>
            </a:r>
            <a:r>
              <a:rPr lang="ru-RU" sz="2800" dirty="0" smtClean="0"/>
              <a:t>мл/10 л</a:t>
            </a:r>
            <a:r>
              <a:rPr lang="ru-RU" sz="2800" dirty="0"/>
              <a:t>) </a:t>
            </a:r>
            <a:r>
              <a:rPr lang="ru-RU" sz="2800" dirty="0" smtClean="0"/>
              <a:t>+ </a:t>
            </a:r>
            <a:r>
              <a:rPr lang="ru-RU" sz="2800" dirty="0" err="1" smtClean="0"/>
              <a:t>Топсин</a:t>
            </a:r>
            <a:r>
              <a:rPr lang="ru-RU" sz="2800" dirty="0" smtClean="0"/>
              <a:t>-М </a:t>
            </a:r>
            <a:r>
              <a:rPr lang="ru-RU" sz="2800" dirty="0"/>
              <a:t>или </a:t>
            </a:r>
            <a:r>
              <a:rPr lang="ru-RU" sz="2800" dirty="0" err="1"/>
              <a:t>Фундазол</a:t>
            </a:r>
            <a:r>
              <a:rPr lang="ru-RU" sz="2800" dirty="0" smtClean="0"/>
              <a:t>, через </a:t>
            </a:r>
            <a:r>
              <a:rPr lang="ru-RU" sz="2800" dirty="0"/>
              <a:t>2 недели </a:t>
            </a:r>
            <a:r>
              <a:rPr lang="ru-RU" sz="2800" dirty="0" err="1" smtClean="0"/>
              <a:t>Талстар</a:t>
            </a:r>
            <a:r>
              <a:rPr lang="ru-RU" sz="2800" dirty="0" smtClean="0"/>
              <a:t> </a:t>
            </a:r>
            <a:r>
              <a:rPr lang="ru-RU" sz="2800" dirty="0"/>
              <a:t>или </a:t>
            </a:r>
            <a:r>
              <a:rPr lang="ru-RU" sz="2800" dirty="0" smtClean="0"/>
              <a:t>Клипер + </a:t>
            </a:r>
            <a:r>
              <a:rPr lang="ru-RU" sz="2800" dirty="0" err="1" smtClean="0"/>
              <a:t>Тилт</a:t>
            </a:r>
            <a:r>
              <a:rPr lang="ru-RU" sz="2800" dirty="0" smtClean="0"/>
              <a:t>; </a:t>
            </a:r>
            <a:r>
              <a:rPr lang="ru-RU" sz="2800" dirty="0" err="1" smtClean="0"/>
              <a:t>Эпин</a:t>
            </a:r>
            <a:r>
              <a:rPr lang="ru-RU" sz="2800" dirty="0" smtClean="0"/>
              <a:t>-экстра или Циркон;</a:t>
            </a:r>
            <a:endParaRPr lang="ru-RU" sz="2800" dirty="0"/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ИЮНЬ - </a:t>
            </a:r>
            <a:r>
              <a:rPr lang="ru-RU" sz="2800" dirty="0" err="1" smtClean="0"/>
              <a:t>Конфидор</a:t>
            </a:r>
            <a:r>
              <a:rPr lang="ru-RU" sz="2800" dirty="0" smtClean="0"/>
              <a:t> </a:t>
            </a:r>
            <a:r>
              <a:rPr lang="ru-RU" sz="2800" dirty="0"/>
              <a:t>или </a:t>
            </a:r>
            <a:r>
              <a:rPr lang="ru-RU" sz="2800" dirty="0" err="1"/>
              <a:t>Актара</a:t>
            </a:r>
            <a:r>
              <a:rPr lang="ru-RU" sz="2800" dirty="0"/>
              <a:t> </a:t>
            </a:r>
            <a:r>
              <a:rPr lang="ru-RU" sz="2800" dirty="0" smtClean="0"/>
              <a:t>+ </a:t>
            </a:r>
            <a:r>
              <a:rPr lang="ru-RU" sz="2800" dirty="0" err="1" smtClean="0"/>
              <a:t>Санмайт</a:t>
            </a:r>
            <a:r>
              <a:rPr lang="ru-RU" sz="2800" dirty="0" smtClean="0"/>
              <a:t>  + </a:t>
            </a:r>
            <a:r>
              <a:rPr lang="ru-RU" sz="2800" dirty="0" err="1" smtClean="0"/>
              <a:t>Строби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ИЮЛЬ - </a:t>
            </a:r>
            <a:r>
              <a:rPr lang="ru-RU" sz="2800" dirty="0" err="1" smtClean="0"/>
              <a:t>Фитоверм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вертимек</a:t>
            </a:r>
            <a:r>
              <a:rPr lang="ru-RU" sz="2800" dirty="0" smtClean="0"/>
              <a:t>, акарин</a:t>
            </a:r>
            <a:r>
              <a:rPr lang="ru-RU" sz="2800" dirty="0"/>
              <a:t>) </a:t>
            </a:r>
            <a:r>
              <a:rPr lang="ru-RU" sz="2800" dirty="0" smtClean="0"/>
              <a:t>+ </a:t>
            </a:r>
            <a:r>
              <a:rPr lang="ru-RU" sz="2800" dirty="0" err="1" smtClean="0"/>
              <a:t>Фитоспорин</a:t>
            </a:r>
            <a:r>
              <a:rPr lang="ru-RU" sz="2800" dirty="0" smtClean="0"/>
              <a:t> </a:t>
            </a:r>
            <a:r>
              <a:rPr lang="ru-RU" sz="2800" dirty="0"/>
              <a:t>–можно </a:t>
            </a:r>
            <a:r>
              <a:rPr lang="ru-RU" sz="2800" dirty="0" err="1" smtClean="0"/>
              <a:t>дважды;СИЛИПЛАНТ,ЦИРКОН</a:t>
            </a:r>
            <a:r>
              <a:rPr lang="ru-RU" sz="2800" dirty="0" smtClean="0"/>
              <a:t>.</a:t>
            </a:r>
            <a:endParaRPr lang="ru-RU" sz="2800" dirty="0"/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АВГУСТ - Клипер </a:t>
            </a:r>
            <a:r>
              <a:rPr lang="ru-RU" sz="2800" dirty="0"/>
              <a:t>или </a:t>
            </a:r>
            <a:r>
              <a:rPr lang="ru-RU" sz="2800" dirty="0" err="1" smtClean="0"/>
              <a:t>Децис</a:t>
            </a:r>
            <a:r>
              <a:rPr lang="ru-RU" sz="2800" dirty="0" smtClean="0"/>
              <a:t> </a:t>
            </a:r>
            <a:r>
              <a:rPr lang="ru-RU" sz="2800" dirty="0"/>
              <a:t>П</a:t>
            </a:r>
            <a:r>
              <a:rPr lang="ru-RU" sz="2800" dirty="0" smtClean="0"/>
              <a:t>рофи + </a:t>
            </a:r>
            <a:r>
              <a:rPr lang="ru-RU" sz="2800" dirty="0" err="1" smtClean="0"/>
              <a:t>Фундазол.Силиплант</a:t>
            </a:r>
            <a:r>
              <a:rPr lang="ru-RU" sz="2800" dirty="0"/>
              <a:t>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5" y="740973"/>
            <a:ext cx="6874549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ПРИМЕР ТЕХНОЛОГИЧЕСКОЙ КАРТЫ ПО ЗАЩИТЕ ТРАВЯНИСТЫХ МНОГОЛЕТНИКОВ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564" y="3915852"/>
            <a:ext cx="9552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ВНИМАНИЕ! </a:t>
            </a:r>
            <a:r>
              <a:rPr lang="ru-RU" sz="6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2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8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1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4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учнистая рос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515477" y="1500613"/>
            <a:ext cx="10037067" cy="414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6" y="752071"/>
            <a:ext cx="7986666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МУЧНИСТАЯ РОСА НА ПИОНЕ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0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ch_ros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 b="20687"/>
          <a:stretch>
            <a:fillRect/>
          </a:stretch>
        </p:blipFill>
        <p:spPr>
          <a:xfrm>
            <a:off x="609601" y="1384834"/>
            <a:ext cx="10037067" cy="4140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6" y="752071"/>
            <a:ext cx="7986666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МУЧНИСТАЯ РОСА НА ФЛОКСЕ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476" y="1723873"/>
            <a:ext cx="10309841" cy="4525963"/>
          </a:xfrm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Уничтожение опавшей листвы и обрезка надземной части растений осенью;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Обработка в течении вегетации фунгицидами - </a:t>
            </a:r>
            <a:r>
              <a:rPr lang="ru-RU" sz="2800" dirty="0" err="1"/>
              <a:t>Ф</a:t>
            </a:r>
            <a:r>
              <a:rPr lang="ru-RU" sz="2800" dirty="0" err="1" smtClean="0"/>
              <a:t>ундазол</a:t>
            </a:r>
            <a:r>
              <a:rPr lang="ru-RU" sz="2800" dirty="0" smtClean="0"/>
              <a:t> (10-20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 ), Топаз (2 мл/10 л), Скор (2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л), </a:t>
            </a:r>
            <a:r>
              <a:rPr lang="ru-RU" sz="2800" dirty="0" err="1" smtClean="0"/>
              <a:t>Топсин</a:t>
            </a:r>
            <a:r>
              <a:rPr lang="ru-RU" sz="2800" dirty="0" smtClean="0"/>
              <a:t>-м (10 </a:t>
            </a:r>
            <a:r>
              <a:rPr lang="ru-RU" sz="2800" dirty="0" err="1" smtClean="0"/>
              <a:t>гр</a:t>
            </a:r>
            <a:r>
              <a:rPr lang="ru-RU" sz="2800" dirty="0" smtClean="0"/>
              <a:t>/ 10 л), </a:t>
            </a:r>
            <a:r>
              <a:rPr lang="ru-RU" sz="2800" dirty="0" err="1" smtClean="0"/>
              <a:t>Строби</a:t>
            </a:r>
            <a:r>
              <a:rPr lang="ru-RU" sz="2800" dirty="0" smtClean="0"/>
              <a:t> (2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л),</a:t>
            </a:r>
            <a:r>
              <a:rPr lang="ru-RU" sz="2800" dirty="0" err="1" smtClean="0"/>
              <a:t>Тилт</a:t>
            </a:r>
            <a:r>
              <a:rPr lang="ru-RU" sz="2800" dirty="0" smtClean="0"/>
              <a:t> (20 г на 10 л), </a:t>
            </a:r>
            <a:r>
              <a:rPr lang="ru-RU" sz="2800" dirty="0" err="1" smtClean="0"/>
              <a:t>Тиовит</a:t>
            </a:r>
            <a:r>
              <a:rPr lang="ru-RU" sz="2800" dirty="0"/>
              <a:t> </a:t>
            </a:r>
            <a:r>
              <a:rPr lang="ru-RU" sz="2800" dirty="0" err="1" smtClean="0"/>
              <a:t>Джет</a:t>
            </a:r>
            <a:r>
              <a:rPr lang="ru-RU" sz="2800" dirty="0" smtClean="0"/>
              <a:t> ( 20-30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 - контактный фунгицид;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Препараты меди неэффективны против настоящей мучнистой росы!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6" y="752071"/>
            <a:ext cx="5439040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МЕРЫ ЗАЩИТЫ ОТ МУЧНИСТОЙ РОСЫ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ертициллёзное-увядание-флоксов-300x2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3172"/>
          <a:stretch>
            <a:fillRect/>
          </a:stretch>
        </p:blipFill>
        <p:spPr>
          <a:xfrm>
            <a:off x="609601" y="1483156"/>
            <a:ext cx="10037067" cy="41400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859386" y="752071"/>
            <a:ext cx="5439040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ВЕРТИЦИЛЛЕЗНОЕ УВЯДАНИЕ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763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b="12419"/>
          <a:stretch>
            <a:fillRect/>
          </a:stretch>
        </p:blipFill>
        <p:spPr>
          <a:xfrm>
            <a:off x="609601" y="1462550"/>
            <a:ext cx="10037067" cy="41400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6" y="752071"/>
            <a:ext cx="5439040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ФУЗАРИОЗ ИРИСОВ, ЛИЛЕЙНИКОВ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8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raya-gn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14458"/>
          <a:stretch>
            <a:fillRect/>
          </a:stretch>
        </p:blipFill>
        <p:spPr>
          <a:xfrm>
            <a:off x="1027472" y="1552158"/>
            <a:ext cx="4109733" cy="3399721"/>
          </a:xfrm>
        </p:spPr>
      </p:pic>
      <p:pic>
        <p:nvPicPr>
          <p:cNvPr id="5" name="Изображение 4" descr="Серая-гниль-пио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77" y="2084714"/>
            <a:ext cx="4279811" cy="356751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859386" y="752071"/>
            <a:ext cx="5439040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СЕРАЯ ГНИЛЬ ПИОНОВ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476" y="1757517"/>
            <a:ext cx="10221350" cy="4525963"/>
          </a:xfrm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Контроль влажности - соблюдение режима полива, дренаж почв;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Фунгициды - </a:t>
            </a:r>
            <a:r>
              <a:rPr lang="ru-RU" sz="2800" dirty="0" err="1" smtClean="0"/>
              <a:t>фундазол</a:t>
            </a:r>
            <a:r>
              <a:rPr lang="ru-RU" sz="2800" dirty="0" smtClean="0"/>
              <a:t> (10-20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л), </a:t>
            </a:r>
            <a:r>
              <a:rPr lang="ru-RU" sz="2800" dirty="0" err="1" smtClean="0"/>
              <a:t>Топсин</a:t>
            </a:r>
            <a:r>
              <a:rPr lang="ru-RU" sz="2800" dirty="0" smtClean="0"/>
              <a:t>-м (10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л), </a:t>
            </a:r>
            <a:r>
              <a:rPr lang="ru-RU" sz="2800" dirty="0" err="1" smtClean="0"/>
              <a:t>Превикур</a:t>
            </a:r>
            <a:r>
              <a:rPr lang="ru-RU" sz="2800" dirty="0" smtClean="0"/>
              <a:t> (15-25 мл/10 л), а также фунгициды группы </a:t>
            </a:r>
            <a:r>
              <a:rPr lang="ru-RU" sz="2800" dirty="0" err="1" smtClean="0"/>
              <a:t>дикарбоксимидов</a:t>
            </a:r>
            <a:r>
              <a:rPr lang="ru-RU" sz="2800" dirty="0" smtClean="0"/>
              <a:t> - </a:t>
            </a:r>
            <a:r>
              <a:rPr lang="ru-RU" sz="2800" dirty="0" err="1" smtClean="0"/>
              <a:t>Ровраль</a:t>
            </a:r>
            <a:r>
              <a:rPr lang="ru-RU" sz="2800" dirty="0" smtClean="0"/>
              <a:t> (20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 и </a:t>
            </a:r>
            <a:r>
              <a:rPr lang="ru-RU" sz="2800" dirty="0" err="1" smtClean="0"/>
              <a:t>Сумилекс</a:t>
            </a:r>
            <a:r>
              <a:rPr lang="ru-RU" sz="2800" dirty="0" smtClean="0"/>
              <a:t> (10 </a:t>
            </a:r>
            <a:r>
              <a:rPr lang="ru-RU" sz="2800" dirty="0" err="1" smtClean="0"/>
              <a:t>гр</a:t>
            </a:r>
            <a:r>
              <a:rPr lang="ru-RU" sz="2800" dirty="0" smtClean="0"/>
              <a:t>/10 л)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ru-RU" sz="2800" dirty="0" smtClean="0"/>
              <a:t>Обработка корневой системы при посадке препаратами Максим (2 мл/10 л) или ТМТД.</a:t>
            </a:r>
            <a:endParaRPr lang="ru-RU" sz="2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304834"/>
            <a:ext cx="1862352" cy="1080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859386" y="752071"/>
            <a:ext cx="5439040" cy="38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59194"/>
                </a:solidFill>
              </a:rPr>
              <a:t>МЕРЫ БОРЬБЫ С СЕРОЙ ГНИЛЬЮ, ВЕРТИЦИЛЛЕЗОМ И ФУЗАРИОЗОМ</a:t>
            </a:r>
            <a:endParaRPr lang="ru-RU" sz="2400" b="1" dirty="0">
              <a:solidFill>
                <a:srgbClr val="559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льбом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Чернильница.thmx</Template>
  <TotalTime>2588</TotalTime>
  <Words>585</Words>
  <Application>Microsoft Macintosh PowerPoint</Application>
  <PresentationFormat>Другой</PresentationFormat>
  <Paragraphs>60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защиты травянистых многолетников</dc:title>
  <dc:creator>vova</dc:creator>
  <cp:lastModifiedBy>vova</cp:lastModifiedBy>
  <cp:revision>57</cp:revision>
  <cp:lastPrinted>2017-03-27T13:47:58Z</cp:lastPrinted>
  <dcterms:created xsi:type="dcterms:W3CDTF">2017-03-24T09:13:05Z</dcterms:created>
  <dcterms:modified xsi:type="dcterms:W3CDTF">2020-04-21T15:32:51Z</dcterms:modified>
</cp:coreProperties>
</file>